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66" r:id="rId6"/>
    <p:sldId id="263" r:id="rId7"/>
    <p:sldId id="265" r:id="rId8"/>
    <p:sldId id="264" r:id="rId9"/>
    <p:sldId id="258" r:id="rId10"/>
    <p:sldId id="267" r:id="rId11"/>
    <p:sldId id="269" r:id="rId12"/>
    <p:sldId id="270" r:id="rId13"/>
    <p:sldId id="271" r:id="rId14"/>
    <p:sldId id="274" r:id="rId15"/>
    <p:sldId id="262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4354"/>
  </p:normalViewPr>
  <p:slideViewPr>
    <p:cSldViewPr snapToGrid="0">
      <p:cViewPr varScale="1">
        <p:scale>
          <a:sx n="107" d="100"/>
          <a:sy n="107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C2A1-5EFB-5B47-8415-B2032FC3A41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36B4-5849-4949-B161-D93EC274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ended up going all in on a big project – but I think it’d be better to execute a smaller project than to only get half-way through a big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took a long time to do – and was definitely the right thing – to ask authors for needed data: but is somewhat challenging because it’s easy to burn a lot of time waiting for responses.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certainly will get approval.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Life’s too short to do a SRMA on a topic no one cares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systematically review a literature that doesn’t exist</a:t>
            </a:r>
          </a:p>
          <a:p>
            <a:r>
              <a:rPr lang="en-US" dirty="0"/>
              <a:t>You can’t do the project alone </a:t>
            </a:r>
          </a:p>
          <a:p>
            <a:r>
              <a:rPr lang="en-US" dirty="0"/>
              <a:t>Some of the additional finds were with better searches with the help of the librarians, and from different team members searching for related terms.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 million </a:t>
            </a:r>
            <a:r>
              <a:rPr lang="en-US" dirty="0" err="1"/>
              <a:t>americans</a:t>
            </a:r>
            <a:r>
              <a:rPr lang="en-US" dirty="0"/>
              <a:t> are obese.  </a:t>
            </a:r>
          </a:p>
          <a:p>
            <a:r>
              <a:rPr lang="en-US" dirty="0"/>
              <a:t>37 million have a diabetes indication </a:t>
            </a:r>
          </a:p>
          <a:p>
            <a:r>
              <a:rPr lang="en-US" dirty="0"/>
              <a:t>(Weight management not covered by Medicare by law)</a:t>
            </a:r>
          </a:p>
          <a:p>
            <a:r>
              <a:rPr lang="en-US" dirty="0"/>
              <a:t>Leaving ~100 million without an indication for insurance to cover </a:t>
            </a:r>
          </a:p>
          <a:p>
            <a:endParaRPr lang="en-US" dirty="0"/>
          </a:p>
          <a:p>
            <a:r>
              <a:rPr lang="en-US" dirty="0"/>
              <a:t>~50 million with OSA and obesity (of 80 million with OSA)?  -&gt; Eli Lilly has now asked the FDA to approve for OSA: billions in the balance. $3000/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your edge? </a:t>
            </a:r>
          </a:p>
          <a:p>
            <a:r>
              <a:rPr lang="en-US" dirty="0"/>
              <a:t>-- consider, if it’s some huge topic, a big experienced research group with an army of research assistants can do much quicker / better</a:t>
            </a:r>
          </a:p>
          <a:p>
            <a:pPr marL="171450" indent="-171450">
              <a:buFont typeface="Wingdings" pitchFamily="2" charset="2"/>
              <a:buChar char="n"/>
            </a:pPr>
            <a:r>
              <a:rPr lang="en-US" dirty="0"/>
              <a:t>Similarly advanced statistical methods – will be hard to do a comparatively good job vs. experienced statisticians. </a:t>
            </a:r>
          </a:p>
          <a:p>
            <a:pPr marL="171450" indent="-171450">
              <a:buFont typeface="Wingdings" pitchFamily="2" charset="2"/>
              <a:buChar char="n"/>
            </a:pPr>
            <a:endParaRPr lang="en-US" dirty="0"/>
          </a:p>
          <a:p>
            <a:r>
              <a:rPr lang="en-US" dirty="0"/>
              <a:t>Maybe better: </a:t>
            </a:r>
          </a:p>
          <a:p>
            <a:endParaRPr lang="en-US" dirty="0"/>
          </a:p>
          <a:p>
            <a:r>
              <a:rPr lang="en-US" dirty="0"/>
              <a:t>New angle on a question? </a:t>
            </a:r>
          </a:p>
          <a:p>
            <a:r>
              <a:rPr lang="en-US" dirty="0"/>
              <a:t>Emerging topic?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Trouble with complex methods: it adds lots of complexity, it makes it harder to review (and the people who know how to review are likely to be harsh)</a:t>
            </a:r>
          </a:p>
          <a:p>
            <a:endParaRPr lang="en-US" dirty="0"/>
          </a:p>
          <a:p>
            <a:r>
              <a:rPr lang="en-US" dirty="0"/>
              <a:t>Note: we intended to use R^2 to summarize how much of the heterogeneity in change in AHI could be attributed to weight – but it turns out this requires a fixed/common effect meta-analysis to interpret in the simple way, and we felt that a mixed effects MA was more appropriate due to the many other sources of variability = tough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0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C8A6-4D4B-B5B8-B2A4-DB10E3046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DC78D-EFD9-6A89-F3E7-66AF59C60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CDD7-21B2-06C8-E1B1-6668F072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F259-BE20-36B8-692D-C1AC97DF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BF992-752D-0C8C-DC20-1E8BAB56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CA60-1E35-CE28-8FE7-6557CF2C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6C33-DD9E-7D86-A8D9-DD314F76A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B384-0A92-6343-5E53-4C3D079C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3A7B8-7118-252A-78B1-3D82E59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AEB4-01AD-4E27-514B-A2E0B77B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519A5-8DDC-2B62-162B-7C89757F2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4D45D-3111-FC72-A3A0-9072BA529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B7A2-BFB8-D30C-F48B-8DF8AFB2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8BDF-F2AE-269D-8783-C9CE4F02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4EDB-5776-4A04-C9FD-1BC976E9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2E8C-DE7B-1E06-4171-7AA7C3E4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DC2E-D61D-4423-42AB-70398E2E1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1805-3E26-4A08-0FF9-441ACACC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D41E5-CA4E-F4CA-53F2-F1999C7C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8C71-2F5F-6F2F-4BE5-0DE4F8BC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0822-E854-7306-F2A1-2BF1AF9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AC6DF-5123-89F0-7640-5AAC5268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C4C8-DB63-4928-AB69-62ACCC6E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9F42-3E95-90A6-DCC4-81B6D866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24877-E3E7-1673-558E-C9EE97C2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D10B-768D-2436-2651-3B2D5029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ABBE-4AB0-B094-045C-DC01E1DAD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46758-1437-4219-4DDB-5F8AC6F92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31F67-536B-2417-C97C-DBF6792A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CDBD-97E3-B3C1-C9A0-B7071B01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5850-880A-BD11-DBA9-CCCE920E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F9C4-04CC-9EA1-35A1-18ED5087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7495F-A588-27D7-D35A-0F99EA256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3598-F23E-BCEA-1DDC-B039F9698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7ACB2-3A27-B4F5-C470-36F4D1874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99E2F-A188-CCA0-5798-70189521D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9825E-B22E-6667-C72F-028264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96C24-CF86-F15D-F357-2487D80B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CF06D-38B7-98CA-11B7-1D3CDEEC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4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5079-2228-7190-D2CC-9E154F35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0F60F-9FD9-156A-D9F8-FBD4EA1E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2A77F-D71B-D911-A025-ABCCCF1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A0A14-CFA9-563D-B943-4CFA21D6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7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3AB8C-0E9F-9884-BDC7-BA873472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F3480-B0A3-7999-1FDB-C39369DB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02463-A410-C98F-2A13-01718C9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91B-7001-52C1-9649-07629EBF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C3E5-BB2F-28AD-C3DA-21DB5972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D190C-9EED-E371-D096-66E5BCFB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6CA43-CA59-397D-4A59-73A1EA3C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F75D-DC93-4C7F-6651-01F1D5A6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02529-B35F-5D07-5D27-42F922B9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8D20-0B00-FA4C-E56C-E3D19791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E7D66-CF21-68F5-3FBF-2C6172464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9F138-ABD6-197B-ADB0-F63023AB3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4B864-4117-EAB9-59D4-2827347B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5BFC2-D22C-2B31-7EB4-7051079D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A3200-DD46-1C27-6203-1003A6E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EDB29-E0B2-CA7B-CE00-5876BEB5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FB34F-7CAE-2139-E102-A3384FC6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64CD2-7DA3-B3AF-7824-0779D9089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8183-A833-EEF6-6637-0C3EF3B2F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CB76-78D7-3CFC-13ED-5536D493E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locke@imail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0A82-03C4-E578-73C0-39253108A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  <a:br>
              <a:rPr lang="en-US" dirty="0"/>
            </a:br>
            <a:r>
              <a:rPr lang="en-US" dirty="0"/>
              <a:t>MDCRC 6200: SR/MA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21646-6729-2930-0F21-C5C3F4D6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5315"/>
          </a:xfrm>
        </p:spPr>
        <p:txBody>
          <a:bodyPr>
            <a:normAutofit/>
          </a:bodyPr>
          <a:lstStyle/>
          <a:p>
            <a:r>
              <a:rPr lang="en-US" dirty="0"/>
              <a:t>Brian Locke MD MSc</a:t>
            </a:r>
          </a:p>
          <a:p>
            <a:r>
              <a:rPr lang="en-US" dirty="0"/>
              <a:t>Assistant Professor, Academic Track</a:t>
            </a:r>
          </a:p>
          <a:p>
            <a:r>
              <a:rPr lang="en-US" dirty="0"/>
              <a:t>Shock Trauma ICU, Schmidt Chest Clinic</a:t>
            </a:r>
          </a:p>
          <a:p>
            <a:r>
              <a:rPr lang="en-US" dirty="0"/>
              <a:t>Intermountain Medical Center</a:t>
            </a:r>
          </a:p>
          <a:p>
            <a:r>
              <a:rPr lang="en-US" dirty="0"/>
              <a:t>Aug 20, 2024</a:t>
            </a:r>
          </a:p>
        </p:txBody>
      </p:sp>
    </p:spTree>
    <p:extLst>
      <p:ext uri="{BB962C8B-B14F-4D97-AF65-F5344CB8AC3E}">
        <p14:creationId xmlns:p14="http://schemas.microsoft.com/office/powerpoint/2010/main" val="254864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60A77-0EB7-D487-61E9-62697F3CDF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447" y="786016"/>
            <a:ext cx="8760157" cy="51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60A77-0EB7-D487-61E9-62697F3CDF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447" y="786016"/>
            <a:ext cx="8760157" cy="5127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24F84-B2E6-6F79-4193-F7D0AE1B22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32" y="1031495"/>
            <a:ext cx="8146935" cy="52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60A77-0EB7-D487-61E9-62697F3CDF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447" y="786016"/>
            <a:ext cx="8760157" cy="5127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24F84-B2E6-6F79-4193-F7D0AE1B22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32" y="1031495"/>
            <a:ext cx="8146935" cy="527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44970-7366-A46A-0E10-16FA4E628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350" y="1460499"/>
            <a:ext cx="6239014" cy="40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B9BDC-3C34-B580-38D8-38A93F533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697" y="4419168"/>
            <a:ext cx="4784251" cy="2175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2CA8-7883-9823-0B37-53EA2C35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861F-A1D8-1F05-08ED-457822C1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569"/>
            <a:ext cx="746265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Completed draft Dec 2022 </a:t>
            </a:r>
          </a:p>
          <a:p>
            <a:r>
              <a:rPr lang="en-US" dirty="0"/>
              <a:t>Fine-tuned methods/figures &amp;</a:t>
            </a:r>
            <a:r>
              <a:rPr lang="en-US" b="1" dirty="0"/>
              <a:t> back-and-forth data requests from borderline includable studies</a:t>
            </a:r>
            <a:r>
              <a:rPr lang="en-US" dirty="0"/>
              <a:t>* until June 2023</a:t>
            </a:r>
          </a:p>
          <a:p>
            <a:r>
              <a:rPr lang="en-US" dirty="0"/>
              <a:t>Submitted ➞ Reject from JAMA Network Open June 2023</a:t>
            </a:r>
          </a:p>
          <a:p>
            <a:r>
              <a:rPr lang="en-US" dirty="0"/>
              <a:t>Submitted to Obesity Review – July 2023 </a:t>
            </a:r>
          </a:p>
          <a:p>
            <a:r>
              <a:rPr lang="en-US" dirty="0"/>
              <a:t>Revisions – Sept to Oct 2023 </a:t>
            </a:r>
          </a:p>
          <a:p>
            <a:r>
              <a:rPr lang="en-US" dirty="0"/>
              <a:t>Accepted Dec 2023 </a:t>
            </a:r>
          </a:p>
          <a:p>
            <a:r>
              <a:rPr lang="en-US" dirty="0"/>
              <a:t>Published Feb 2024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861302-58BB-4FEB-0366-DF6CBC039075}"/>
              </a:ext>
            </a:extLst>
          </p:cNvPr>
          <p:cNvSpPr/>
          <p:nvPr/>
        </p:nvSpPr>
        <p:spPr>
          <a:xfrm>
            <a:off x="7255134" y="6283589"/>
            <a:ext cx="1064871" cy="266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D8EFA-4750-DF66-4B31-65BFACDDCB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070" y="533076"/>
            <a:ext cx="3575196" cy="36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B9BDC-3C34-B580-38D8-38A93F533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697" y="4419168"/>
            <a:ext cx="4784251" cy="2175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2CA8-7883-9823-0B37-53EA2C35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861F-A1D8-1F05-08ED-457822C1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569"/>
            <a:ext cx="746265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Completed draft Dec 2022 </a:t>
            </a:r>
          </a:p>
          <a:p>
            <a:r>
              <a:rPr lang="en-US" dirty="0"/>
              <a:t>Fine-tuned methods/figures &amp;</a:t>
            </a:r>
            <a:r>
              <a:rPr lang="en-US" b="1" dirty="0"/>
              <a:t> back-and-forth data requests from borderline includable studies</a:t>
            </a:r>
            <a:r>
              <a:rPr lang="en-US" dirty="0"/>
              <a:t>* until June 2023</a:t>
            </a:r>
          </a:p>
          <a:p>
            <a:r>
              <a:rPr lang="en-US" dirty="0"/>
              <a:t>Submitted ➞ Reject from JAMA Network Open June 2023</a:t>
            </a:r>
          </a:p>
          <a:p>
            <a:r>
              <a:rPr lang="en-US" dirty="0"/>
              <a:t>Submitted to Obesity Review – July 2023 </a:t>
            </a:r>
          </a:p>
          <a:p>
            <a:r>
              <a:rPr lang="en-US" dirty="0"/>
              <a:t>Revisions – Sept to Oct 2023 </a:t>
            </a:r>
          </a:p>
          <a:p>
            <a:r>
              <a:rPr lang="en-US" dirty="0"/>
              <a:t>Accepted Dec 2023 </a:t>
            </a:r>
          </a:p>
          <a:p>
            <a:r>
              <a:rPr lang="en-US" dirty="0"/>
              <a:t>Published Feb 2024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861302-58BB-4FEB-0366-DF6CBC039075}"/>
              </a:ext>
            </a:extLst>
          </p:cNvPr>
          <p:cNvSpPr/>
          <p:nvPr/>
        </p:nvSpPr>
        <p:spPr>
          <a:xfrm>
            <a:off x="7255134" y="6283589"/>
            <a:ext cx="1064871" cy="266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D8EFA-4750-DF66-4B31-65BFACDDCB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070" y="533076"/>
            <a:ext cx="3575196" cy="3664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6C7E0-833D-89A2-F805-E8EA7FE9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27" y="2215729"/>
            <a:ext cx="9539746" cy="362301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EEA54B-3148-92E0-CF51-221C159FA5B7}"/>
              </a:ext>
            </a:extLst>
          </p:cNvPr>
          <p:cNvSpPr/>
          <p:nvPr/>
        </p:nvSpPr>
        <p:spPr>
          <a:xfrm>
            <a:off x="1434245" y="3906004"/>
            <a:ext cx="9301049" cy="3839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CC056F-AF02-C61D-A3C3-4E451E700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169" y="5636047"/>
            <a:ext cx="5151275" cy="9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3CB67C-6A69-F8EB-B5A3-7BA55F47F70F}"/>
              </a:ext>
            </a:extLst>
          </p:cNvPr>
          <p:cNvSpPr txBox="1">
            <a:spLocks/>
          </p:cNvSpPr>
          <p:nvPr/>
        </p:nvSpPr>
        <p:spPr>
          <a:xfrm>
            <a:off x="6589060" y="1588119"/>
            <a:ext cx="5159188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brian.locke@imail.org</a:t>
            </a:r>
            <a:endParaRPr lang="en-US" dirty="0"/>
          </a:p>
          <a:p>
            <a:r>
              <a:rPr lang="en-US" dirty="0"/>
              <a:t>Feel free to use my STATA code </a:t>
            </a:r>
          </a:p>
          <a:p>
            <a:pPr lvl="1"/>
            <a:r>
              <a:rPr lang="en-US" dirty="0"/>
              <a:t>(will make more sense after the STATA session)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SRMA recommendations: </a:t>
            </a:r>
          </a:p>
          <a:p>
            <a:pPr lvl="1"/>
            <a:r>
              <a:rPr lang="en-US" dirty="0"/>
              <a:t>Read related SRMAs to understand structure/framing</a:t>
            </a:r>
          </a:p>
          <a:p>
            <a:pPr lvl="1"/>
            <a:r>
              <a:rPr lang="en-US" dirty="0"/>
              <a:t>Keep the STATA template ready to combine studies you read about </a:t>
            </a:r>
          </a:p>
          <a:p>
            <a:pPr lvl="2"/>
            <a:r>
              <a:rPr lang="en-US" dirty="0"/>
              <a:t>(MA is fast but takes practice, SR is slow/methodological)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DE8C-DF29-95A9-E35C-AEF5087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23841-742F-1826-A082-047F3A0B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19"/>
            <a:ext cx="5159188" cy="4667250"/>
          </a:xfrm>
        </p:spPr>
        <p:txBody>
          <a:bodyPr>
            <a:normAutofit/>
          </a:bodyPr>
          <a:lstStyle/>
          <a:p>
            <a:r>
              <a:rPr lang="en-US" dirty="0"/>
              <a:t>Choose a topic where: </a:t>
            </a:r>
          </a:p>
          <a:p>
            <a:pPr lvl="1"/>
            <a:r>
              <a:rPr lang="en-US" dirty="0"/>
              <a:t>All group members are excited about the question</a:t>
            </a:r>
          </a:p>
          <a:p>
            <a:pPr lvl="1"/>
            <a:r>
              <a:rPr lang="en-US" dirty="0"/>
              <a:t>There is a literature to support the SRMA</a:t>
            </a:r>
          </a:p>
          <a:p>
            <a:pPr lvl="1"/>
            <a:r>
              <a:rPr lang="en-US" dirty="0"/>
              <a:t>It’s a hot topic</a:t>
            </a:r>
          </a:p>
          <a:p>
            <a:r>
              <a:rPr lang="en-US" dirty="0"/>
              <a:t>Project Execution</a:t>
            </a:r>
          </a:p>
          <a:p>
            <a:pPr lvl="1"/>
            <a:r>
              <a:rPr lang="en-US" dirty="0"/>
              <a:t>Use box or another shared drive to organize</a:t>
            </a:r>
          </a:p>
          <a:p>
            <a:pPr lvl="1"/>
            <a:r>
              <a:rPr lang="en-US" dirty="0"/>
              <a:t>Choose simple, quantitative methods if possible </a:t>
            </a:r>
          </a:p>
          <a:p>
            <a:pPr lvl="1"/>
            <a:r>
              <a:rPr lang="en-US" dirty="0"/>
              <a:t>Meet early deadlines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3EE44-EF5E-EF68-A690-A80FC71C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754" y="3033228"/>
            <a:ext cx="939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FF4D-C1FD-82F6-B251-AAFE4D0F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1EC0-2EE5-02AD-7260-D212E1CB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through the timeline of our project (MDCRC 6200 ‘22)</a:t>
            </a:r>
          </a:p>
          <a:p>
            <a:r>
              <a:rPr lang="en-US" dirty="0"/>
              <a:t>Discuss considerations for topic choice </a:t>
            </a:r>
          </a:p>
          <a:p>
            <a:r>
              <a:rPr lang="en-US" dirty="0"/>
              <a:t>Discuss some things that went well (&amp; not) with our team</a:t>
            </a:r>
          </a:p>
          <a:p>
            <a:r>
              <a:rPr lang="en-US" dirty="0"/>
              <a:t>Highlight pitfalls</a:t>
            </a:r>
          </a:p>
          <a:p>
            <a:r>
              <a:rPr lang="en-US" dirty="0"/>
              <a:t>Open discussion/brainstorm</a:t>
            </a:r>
          </a:p>
        </p:txBody>
      </p:sp>
    </p:spTree>
    <p:extLst>
      <p:ext uri="{BB962C8B-B14F-4D97-AF65-F5344CB8AC3E}">
        <p14:creationId xmlns:p14="http://schemas.microsoft.com/office/powerpoint/2010/main" val="32052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E5A4-9574-E214-615E-2931A96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to publish your stuff!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D642-E461-F39B-D8FB-D78BEE2E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556"/>
            <a:ext cx="10515600" cy="4351338"/>
          </a:xfrm>
        </p:spPr>
        <p:txBody>
          <a:bodyPr/>
          <a:lstStyle/>
          <a:p>
            <a:r>
              <a:rPr lang="en-US" dirty="0"/>
              <a:t>It’s bad [science] to abandon partly completed SRMAs</a:t>
            </a:r>
          </a:p>
          <a:p>
            <a:r>
              <a:rPr lang="en-US" dirty="0"/>
              <a:t>Get [career] credit for the time you spend</a:t>
            </a:r>
          </a:p>
          <a:p>
            <a:r>
              <a:rPr lang="en-US" dirty="0"/>
              <a:t>You’ll learn the most by making the project ‘publication quality’</a:t>
            </a:r>
          </a:p>
          <a:p>
            <a:r>
              <a:rPr lang="en-US" dirty="0"/>
              <a:t>There are venues for all types of project – </a:t>
            </a:r>
            <a:r>
              <a:rPr lang="en-US" b="1" dirty="0"/>
              <a:t>just scope it correctly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0F5CA-EF70-4575-63B3-C7A2E02C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31" y="3638225"/>
            <a:ext cx="6181165" cy="2943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210ED-0B26-DBBE-BE3F-E9DC5A962120}"/>
              </a:ext>
            </a:extLst>
          </p:cNvPr>
          <p:cNvSpPr txBox="1"/>
          <p:nvPr/>
        </p:nvSpPr>
        <p:spPr>
          <a:xfrm>
            <a:off x="7664827" y="4812976"/>
            <a:ext cx="361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of 3 (Tee, </a:t>
            </a:r>
            <a:r>
              <a:rPr lang="en-US" dirty="0" err="1"/>
              <a:t>Ainhoa</a:t>
            </a:r>
            <a:r>
              <a:rPr lang="en-US" dirty="0"/>
              <a:t>, Myself) – rest of TA’s contributed, especially CJ after course completed.  </a:t>
            </a:r>
          </a:p>
        </p:txBody>
      </p:sp>
    </p:spTree>
    <p:extLst>
      <p:ext uri="{BB962C8B-B14F-4D97-AF65-F5344CB8AC3E}">
        <p14:creationId xmlns:p14="http://schemas.microsoft.com/office/powerpoint/2010/main" val="38573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4B0F-EE45-8D6E-3927-25198FF8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9ED9-2DAA-1DA8-253C-EC4A60C3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6866"/>
            <a:ext cx="6127224" cy="4884457"/>
          </a:xfrm>
        </p:spPr>
        <p:txBody>
          <a:bodyPr/>
          <a:lstStyle/>
          <a:p>
            <a:r>
              <a:rPr lang="en-US" strike="sngStrike" dirty="0"/>
              <a:t>Hypercapnia &amp; Weight</a:t>
            </a:r>
            <a:r>
              <a:rPr lang="en-US" dirty="0"/>
              <a:t> 1 study </a:t>
            </a:r>
          </a:p>
          <a:p>
            <a:pPr lvl="1"/>
            <a:r>
              <a:rPr lang="en-US" dirty="0"/>
              <a:t>Limited by the literature</a:t>
            </a:r>
          </a:p>
          <a:p>
            <a:r>
              <a:rPr lang="en-US" strike="sngStrike" dirty="0"/>
              <a:t>Prevalence of OSA in ICU</a:t>
            </a:r>
            <a:r>
              <a:rPr lang="en-US" dirty="0"/>
              <a:t> boring</a:t>
            </a:r>
          </a:p>
          <a:p>
            <a:pPr lvl="1"/>
            <a:r>
              <a:rPr lang="en-US" dirty="0"/>
              <a:t>Need group enthusiasm</a:t>
            </a:r>
          </a:p>
          <a:p>
            <a:r>
              <a:rPr lang="en-US" dirty="0"/>
              <a:t>OSA &amp; Weight Loss?</a:t>
            </a:r>
          </a:p>
          <a:p>
            <a:pPr lvl="1"/>
            <a:r>
              <a:rPr lang="en-US" dirty="0"/>
              <a:t>GLP-1RAs → Meds → Meds &amp; Surg</a:t>
            </a:r>
          </a:p>
          <a:p>
            <a:pPr lvl="1"/>
            <a:r>
              <a:rPr lang="en-US" dirty="0"/>
              <a:t>Initially, only found 3 studies </a:t>
            </a:r>
          </a:p>
          <a:p>
            <a:pPr lvl="1"/>
            <a:r>
              <a:rPr lang="en-US" dirty="0"/>
              <a:t>Ultimately found 10 (trial registers!)</a:t>
            </a:r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b="1" dirty="0"/>
              <a:t>Gap: </a:t>
            </a:r>
            <a:r>
              <a:rPr lang="en-US" dirty="0"/>
              <a:t>little direct evidence on new weight management options </a:t>
            </a:r>
            <a:r>
              <a:rPr lang="en-US" b="1" dirty="0"/>
              <a:t>(GLP-1s)</a:t>
            </a:r>
            <a:r>
              <a:rPr lang="en-US" dirty="0"/>
              <a:t> &amp; OSA</a:t>
            </a:r>
          </a:p>
        </p:txBody>
      </p:sp>
      <p:pic>
        <p:nvPicPr>
          <p:cNvPr id="5" name="Picture 4" descr="A flowchart of records&#10;&#10;Description automatically generated">
            <a:extLst>
              <a:ext uri="{FF2B5EF4-FFF2-40B4-BE49-F238E27FC236}">
                <a16:creationId xmlns:a16="http://schemas.microsoft.com/office/drawing/2014/main" id="{FDAC8F51-515F-43A0-76A5-C34D5F7F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26" y="739884"/>
            <a:ext cx="4388373" cy="53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4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9E86-925D-0B87-5AEE-509A8C4B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PICO(T): RCTs involving…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F2CD-E5AA-6E31-D521-AAF136B1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Patients: </a:t>
            </a:r>
            <a:r>
              <a:rPr lang="en-US" i="1" dirty="0">
                <a:effectLst/>
                <a:latin typeface="Helvetica" pitchFamily="2" charset="0"/>
              </a:rPr>
              <a:t>adults with overweight or obesity and who have OSA</a:t>
            </a:r>
            <a:endParaRPr lang="en-US" dirty="0"/>
          </a:p>
          <a:p>
            <a:r>
              <a:rPr lang="en-US" dirty="0"/>
              <a:t>Intervention: </a:t>
            </a:r>
            <a:r>
              <a:rPr lang="en-US" i="1" dirty="0">
                <a:latin typeface="Helvetica" pitchFamily="2" charset="0"/>
              </a:rPr>
              <a:t>e</a:t>
            </a:r>
            <a:r>
              <a:rPr lang="en-US" i="1" dirty="0">
                <a:effectLst/>
                <a:latin typeface="Helvetica" pitchFamily="2" charset="0"/>
              </a:rPr>
              <a:t>ither an anti-obesity medication (FDA approved or not) or bariatric surgery.</a:t>
            </a:r>
            <a:endParaRPr lang="en-US" dirty="0"/>
          </a:p>
          <a:p>
            <a:r>
              <a:rPr lang="en-US" dirty="0"/>
              <a:t>Comparison: </a:t>
            </a:r>
            <a:r>
              <a:rPr lang="en-US" i="1" dirty="0">
                <a:effectLst/>
                <a:latin typeface="Helvetica" pitchFamily="2" charset="0"/>
              </a:rPr>
              <a:t>placebo,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no treatment, or usual care (including CPAP or lifestyle modification).</a:t>
            </a:r>
            <a:endParaRPr lang="en-US" dirty="0"/>
          </a:p>
          <a:p>
            <a:r>
              <a:rPr lang="en-US" dirty="0"/>
              <a:t>Outcome: change in Apnea Hypopnea Index (AHI) </a:t>
            </a:r>
          </a:p>
          <a:p>
            <a:r>
              <a:rPr lang="en-US" dirty="0"/>
              <a:t>(Time): at least 4 weeks duration</a:t>
            </a:r>
          </a:p>
          <a:p>
            <a:endParaRPr lang="en-US" dirty="0"/>
          </a:p>
          <a:p>
            <a:r>
              <a:rPr lang="en-US" dirty="0"/>
              <a:t>Question: How much heterogeneity in AHI change is explained  </a:t>
            </a:r>
            <a:r>
              <a:rPr lang="en-US" i="1" dirty="0">
                <a:effectLst/>
                <a:latin typeface="Helvetica" pitchFamily="2" charset="0"/>
              </a:rPr>
              <a:t>percentage weight change between randomization and last follow-up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AA9421-AFD6-71DF-30C0-CF45EF533397}"/>
              </a:ext>
            </a:extLst>
          </p:cNvPr>
          <p:cNvSpPr/>
          <p:nvPr/>
        </p:nvSpPr>
        <p:spPr>
          <a:xfrm>
            <a:off x="1805049" y="6015835"/>
            <a:ext cx="8847117" cy="4553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real (50 million * $3,000/</a:t>
            </a:r>
            <a:r>
              <a:rPr lang="en-US" dirty="0" err="1"/>
              <a:t>yr</a:t>
            </a:r>
            <a:r>
              <a:rPr lang="en-US" dirty="0"/>
              <a:t> =) $150 billion question: Will </a:t>
            </a:r>
            <a:r>
              <a:rPr lang="en-US" dirty="0" err="1"/>
              <a:t>tirzepatide</a:t>
            </a:r>
            <a:r>
              <a:rPr lang="en-US" dirty="0"/>
              <a:t> treat OSA? </a:t>
            </a:r>
          </a:p>
        </p:txBody>
      </p:sp>
    </p:spTree>
    <p:extLst>
      <p:ext uri="{BB962C8B-B14F-4D97-AF65-F5344CB8AC3E}">
        <p14:creationId xmlns:p14="http://schemas.microsoft.com/office/powerpoint/2010/main" val="310773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2EE2-33A0-E107-7798-F681D227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our Topic: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D4B4-7A34-C527-6B6F-20D0EC14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1993" cy="4351338"/>
          </a:xfrm>
        </p:spPr>
        <p:txBody>
          <a:bodyPr>
            <a:normAutofit/>
          </a:bodyPr>
          <a:lstStyle/>
          <a:p>
            <a:r>
              <a:rPr lang="en-US" dirty="0"/>
              <a:t>Emerging field (</a:t>
            </a:r>
            <a:r>
              <a:rPr lang="en-US" b="1" dirty="0"/>
              <a:t>GLP-1 RA’s!</a:t>
            </a:r>
            <a:r>
              <a:rPr lang="en-US" dirty="0"/>
              <a:t>) with a knowledge gap</a:t>
            </a:r>
          </a:p>
          <a:p>
            <a:r>
              <a:rPr lang="en-US" dirty="0"/>
              <a:t>Able to quantitatively analyze</a:t>
            </a:r>
          </a:p>
          <a:p>
            <a:pPr lvl="1"/>
            <a:r>
              <a:rPr lang="en-US" dirty="0"/>
              <a:t>meta-analysis and meta-regression</a:t>
            </a:r>
          </a:p>
          <a:p>
            <a:pPr lvl="1"/>
            <a:r>
              <a:rPr lang="en-US" dirty="0"/>
              <a:t>3→10 RCTs (started borderline low, ended borderline high)</a:t>
            </a:r>
          </a:p>
          <a:p>
            <a:r>
              <a:rPr lang="en-US" dirty="0"/>
              <a:t>Similar analyses existed, but never our question &amp; we had new studies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44D8F-DB00-BC6C-9634-ED8FD2DFE3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296" y="816823"/>
            <a:ext cx="5013948" cy="2378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E0F19-12BD-CDAD-4AE4-750480733D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193" y="3361611"/>
            <a:ext cx="3563007" cy="1689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76081-F8AA-FBC1-1863-A99B6ED0FA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265" y="4404161"/>
            <a:ext cx="2645979" cy="20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BFBA-6CE6-F97B-D6DD-E2FB0408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our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7BDA-E74A-6474-004F-8135CF3C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8517" cy="4351338"/>
          </a:xfrm>
        </p:spPr>
        <p:txBody>
          <a:bodyPr/>
          <a:lstStyle/>
          <a:p>
            <a:r>
              <a:rPr lang="en-US" dirty="0"/>
              <a:t>Many ongoing trials</a:t>
            </a:r>
          </a:p>
          <a:p>
            <a:pPr lvl="1"/>
            <a:r>
              <a:rPr lang="en-US" dirty="0"/>
              <a:t>Short window before needing to redo</a:t>
            </a:r>
          </a:p>
          <a:p>
            <a:pPr lvl="1"/>
            <a:r>
              <a:rPr lang="en-US" dirty="0"/>
              <a:t>Pressure with other SRMA groups</a:t>
            </a:r>
          </a:p>
          <a:p>
            <a:pPr marL="457200" lvl="1" indent="0">
              <a:buNone/>
            </a:pPr>
            <a:r>
              <a:rPr lang="en-US" dirty="0"/>
              <a:t>(also, indicates of a good topic)</a:t>
            </a:r>
          </a:p>
          <a:p>
            <a:r>
              <a:rPr lang="en-US" dirty="0"/>
              <a:t>Meta-regression: more nuanced*</a:t>
            </a:r>
          </a:p>
          <a:p>
            <a:pPr lvl="1"/>
            <a:r>
              <a:rPr lang="en-US" b="1" dirty="0"/>
              <a:t>Be careful with complex analyses</a:t>
            </a:r>
          </a:p>
          <a:p>
            <a:pPr lvl="1"/>
            <a:r>
              <a:rPr lang="en-US" dirty="0"/>
              <a:t>Expertise, reviewers, etc. </a:t>
            </a:r>
          </a:p>
          <a:p>
            <a:pPr marL="457200" lvl="1" indent="0">
              <a:buNone/>
            </a:pPr>
            <a:r>
              <a:rPr lang="en-US" dirty="0"/>
              <a:t>(but, enabled addressing a gap)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27813-AFAA-5C62-9E05-FE5B06CC35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338" y="3445994"/>
            <a:ext cx="4530779" cy="327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35255-F985-0713-92D7-BE4A2D783A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00" y="469861"/>
            <a:ext cx="4185580" cy="2711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BB57B-1DC4-A644-2A86-07D4F3DA8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455" y="3429000"/>
            <a:ext cx="4530779" cy="32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EF68-0842-17BE-B344-4B6D3070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/ Weaknesses of our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CE66-1DDE-C50B-86A0-B9C4C04B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563" cy="4351338"/>
          </a:xfrm>
        </p:spPr>
        <p:txBody>
          <a:bodyPr/>
          <a:lstStyle/>
          <a:p>
            <a:r>
              <a:rPr lang="en-US" dirty="0"/>
              <a:t>Mix of interests and strengths </a:t>
            </a:r>
          </a:p>
          <a:p>
            <a:pPr lvl="1"/>
            <a:r>
              <a:rPr lang="en-US" dirty="0"/>
              <a:t>Defined roles: methods &amp; subject matter, metabolic research, systematic review expert, etc. </a:t>
            </a:r>
          </a:p>
          <a:p>
            <a:pPr lvl="1"/>
            <a:r>
              <a:rPr lang="en-US" dirty="0"/>
              <a:t>Organization: </a:t>
            </a:r>
          </a:p>
          <a:p>
            <a:pPr lvl="2"/>
            <a:r>
              <a:rPr lang="en-US" dirty="0"/>
              <a:t>we used a shared box </a:t>
            </a:r>
            <a:r>
              <a:rPr lang="en-US" b="1" dirty="0"/>
              <a:t>(discuss conventions)</a:t>
            </a:r>
          </a:p>
          <a:p>
            <a:pPr lvl="2"/>
            <a:r>
              <a:rPr lang="en-US" dirty="0"/>
              <a:t>ultimately </a:t>
            </a:r>
            <a:r>
              <a:rPr lang="en-US" dirty="0" err="1"/>
              <a:t>github</a:t>
            </a:r>
            <a:r>
              <a:rPr lang="en-US" dirty="0"/>
              <a:t> for the code: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reblocke</a:t>
            </a:r>
            <a:r>
              <a:rPr lang="en-US" dirty="0"/>
              <a:t>/AOM-and-Bari-Surg-for-OSA-SRMA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8FD7A-5E06-E1C6-FDBB-A35B0CE0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61" y="5237163"/>
            <a:ext cx="9398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5546C-CC57-6250-44BC-7CB08D7CA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087" y="1956171"/>
            <a:ext cx="4224337" cy="3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8291-BD61-C1F0-3712-0268B1C7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3C4B-B25C-166D-C951-11B37907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 class deadlines come fast</a:t>
            </a:r>
          </a:p>
          <a:p>
            <a:pPr lvl="1"/>
            <a:r>
              <a:rPr lang="en-US" dirty="0"/>
              <a:t>Sessions are more useful the more you’ve done. </a:t>
            </a:r>
          </a:p>
          <a:p>
            <a:pPr lvl="1"/>
            <a:r>
              <a:rPr lang="en-US" dirty="0"/>
              <a:t>Polished &gt; Rough &gt;&gt; Nothing</a:t>
            </a:r>
          </a:p>
          <a:p>
            <a:pPr lvl="1"/>
            <a:r>
              <a:rPr lang="en-US" dirty="0"/>
              <a:t>Objectives build on each other</a:t>
            </a:r>
          </a:p>
          <a:p>
            <a:pPr lvl="2"/>
            <a:r>
              <a:rPr lang="en-US" dirty="0"/>
              <a:t>Don’t fall behind early!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6F8C70-0E93-7908-C86B-E955E28F0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19416"/>
              </p:ext>
            </p:extLst>
          </p:nvPr>
        </p:nvGraphicFramePr>
        <p:xfrm>
          <a:off x="6543302" y="1929535"/>
          <a:ext cx="5257800" cy="24688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77540">
                  <a:extLst>
                    <a:ext uri="{9D8B030D-6E8A-4147-A177-3AD203B41FA5}">
                      <a16:colId xmlns:a16="http://schemas.microsoft.com/office/drawing/2014/main" val="40091208"/>
                    </a:ext>
                  </a:extLst>
                </a:gridCol>
                <a:gridCol w="3880260">
                  <a:extLst>
                    <a:ext uri="{9D8B030D-6E8A-4147-A177-3AD203B41FA5}">
                      <a16:colId xmlns:a16="http://schemas.microsoft.com/office/drawing/2014/main" val="319314724"/>
                    </a:ext>
                  </a:extLst>
                </a:gridCol>
              </a:tblGrid>
              <a:tr h="242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826112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Week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Ignite #1 – Research proposal presentation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197576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Week 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Ignite #2 – Search/screening presentations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574554"/>
                  </a:ext>
                </a:extLst>
              </a:tr>
              <a:tr h="273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 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10/29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Ignite #3 – Data extraction, study characteristics, and prelim results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689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 13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11/19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Ignite #4 – Prelim Findings &amp; Abstract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62298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ECA9F6-0534-9F2A-0822-D3751A44D4C3}"/>
              </a:ext>
            </a:extLst>
          </p:cNvPr>
          <p:cNvSpPr/>
          <p:nvPr/>
        </p:nvSpPr>
        <p:spPr>
          <a:xfrm>
            <a:off x="4155010" y="4983569"/>
            <a:ext cx="3692324" cy="11458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Progress will be </a:t>
            </a:r>
            <a:r>
              <a:rPr lang="en-US" b="1" dirty="0"/>
              <a:t>MUCH</a:t>
            </a:r>
            <a:r>
              <a:rPr lang="en-US" dirty="0"/>
              <a:t> slower once the class finishes. </a:t>
            </a:r>
          </a:p>
        </p:txBody>
      </p:sp>
    </p:spTree>
    <p:extLst>
      <p:ext uri="{BB962C8B-B14F-4D97-AF65-F5344CB8AC3E}">
        <p14:creationId xmlns:p14="http://schemas.microsoft.com/office/powerpoint/2010/main" val="259713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79D97DA-F450-6248-BFF4-A90578BE6F6D}">
  <we:reference id="wa104051163" version="1.2.0.3" store="en-US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1141</Words>
  <Application>Microsoft Macintosh PowerPoint</Application>
  <PresentationFormat>Widescreen</PresentationFormat>
  <Paragraphs>152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Helvetica</vt:lpstr>
      <vt:lpstr>Wingdings</vt:lpstr>
      <vt:lpstr>Office Theme</vt:lpstr>
      <vt:lpstr>Lessons Learned MDCRC 6200: SR/MA</vt:lpstr>
      <vt:lpstr>Objectives</vt:lpstr>
      <vt:lpstr>Aim to publish your stuff! </vt:lpstr>
      <vt:lpstr>Topic Choices</vt:lpstr>
      <vt:lpstr>Our PICO(T): RCTs involving…</vt:lpstr>
      <vt:lpstr>Strengths of our Topic: </vt:lpstr>
      <vt:lpstr>Weaknesses of our topic</vt:lpstr>
      <vt:lpstr>Strengths / Weaknesses of our team 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Progress: </vt:lpstr>
      <vt:lpstr>Our Progress: </vt:lpstr>
      <vt:lpstr>Takeaways: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Locke</dc:creator>
  <cp:lastModifiedBy>Brian Locke</cp:lastModifiedBy>
  <cp:revision>15</cp:revision>
  <dcterms:created xsi:type="dcterms:W3CDTF">2024-08-14T00:05:22Z</dcterms:created>
  <dcterms:modified xsi:type="dcterms:W3CDTF">2024-08-19T22:34:27Z</dcterms:modified>
</cp:coreProperties>
</file>